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43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777240"/>
            <a:ext cx="110578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DIVERTGUARD</a:t>
            </a:r>
            <a:r>
              <a:rPr sz="1200" b="0">
                <a:solidFill>
                  <a:srgbClr val="E6F0FA"/>
                </a:solidFill>
                <a:latin typeface="Arial"/>
              </a:rPr>
              <a:t>   ·   drugdiversionprevention.com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3080"/>
            <a:ext cx="10326319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2000"/>
              </a:lnSpc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Drug diversion is a documented,</a:t>
            </a:r>
          </a:p>
          <a:p>
            <a:pPr>
              <a:lnSpc>
                <a:spcPct val="92000"/>
              </a:lnSpc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expensive, preventable failure</a:t>
            </a:r>
          </a:p>
          <a:p>
            <a:pPr>
              <a:lnSpc>
                <a:spcPct val="92000"/>
              </a:lnSpc>
              <a:spcAft>
                <a:spcPts val="400"/>
              </a:spcAft>
            </a:pPr>
            <a:r>
              <a:rPr sz="4000" b="1">
                <a:solidFill>
                  <a:srgbClr val="C0392B"/>
                </a:solidFill>
                <a:latin typeface="Arial"/>
              </a:rPr>
              <a:t>— and the controls that stop it are known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77639"/>
            <a:ext cx="8863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350" b="0">
                <a:solidFill>
                  <a:srgbClr val="E6F0FA"/>
                </a:solidFill>
                <a:latin typeface="Arial"/>
              </a:rPr>
              <a:t>The case for a prevention programme, evidenced from 686 documented US cases rather than industry estimates. Every figure cites a public source.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5212080"/>
            <a:ext cx="41148" cy="56692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175504"/>
            <a:ext cx="24901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686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5541264"/>
            <a:ext cx="24901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000" b="0">
                <a:solidFill>
                  <a:srgbClr val="E6F0FA"/>
                </a:solidFill>
                <a:latin typeface="Arial"/>
              </a:rPr>
              <a:t>documented cases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31387" y="5212080"/>
            <a:ext cx="41148" cy="56692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7691" y="5175504"/>
            <a:ext cx="24901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51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7691" y="5541264"/>
            <a:ext cx="24901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000" b="0">
                <a:solidFill>
                  <a:srgbClr val="E6F0FA"/>
                </a:solidFill>
                <a:latin typeface="Arial"/>
              </a:rPr>
              <a:t>states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5847" y="5212080"/>
            <a:ext cx="41148" cy="56692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42151" y="5175504"/>
            <a:ext cx="24901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$43.5M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2151" y="5541264"/>
            <a:ext cx="24901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000" b="0">
                <a:solidFill>
                  <a:srgbClr val="E6F0FA"/>
                </a:solidFill>
                <a:latin typeface="Arial"/>
              </a:rPr>
              <a:t>in recorded penalties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60307" y="5212080"/>
            <a:ext cx="41148" cy="56692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06611" y="5175504"/>
            <a:ext cx="24901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6611" y="5541264"/>
            <a:ext cx="24901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000" b="0">
                <a:solidFill>
                  <a:srgbClr val="E6F0FA"/>
                </a:solidFill>
                <a:latin typeface="Arial"/>
              </a:rPr>
              <a:t>with a death or overdose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The documented downside already exceeds the cost of preventing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78308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00" b="1">
                <a:solidFill>
                  <a:srgbClr val="C0392B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9264" y="1801368"/>
            <a:ext cx="10564063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300" b="1">
                <a:solidFill>
                  <a:srgbClr val="16202A"/>
                </a:solidFill>
                <a:latin typeface="Arial"/>
              </a:rPr>
              <a:t>Diversion is expensive and public:  </a:t>
            </a:r>
            <a:r>
              <a:rPr sz="1300" b="0">
                <a:solidFill>
                  <a:srgbClr val="4C6272"/>
                </a:solidFill>
                <a:latin typeface="Arial"/>
              </a:rPr>
              <a:t>686 documented cases in 51 states, $43.5M in recorded settlements and fines.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4144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00" b="1">
                <a:solidFill>
                  <a:srgbClr val="C0392B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" y="2459736"/>
            <a:ext cx="10564063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300" b="1">
                <a:solidFill>
                  <a:srgbClr val="16202A"/>
                </a:solidFill>
                <a:latin typeface="Arial"/>
              </a:rPr>
              <a:t>Organisations pay for the control failure:  </a:t>
            </a:r>
            <a:r>
              <a:rPr sz="1300" b="0">
                <a:solidFill>
                  <a:srgbClr val="4C6272"/>
                </a:solidFill>
                <a:latin typeface="Arial"/>
              </a:rPr>
              <a:t>health systems have paid $32.8M across 37 cases, roughly three times what individuals paid.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099815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00" b="1">
                <a:solidFill>
                  <a:srgbClr val="C0392B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" y="3118103"/>
            <a:ext cx="10564063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300" b="1">
                <a:solidFill>
                  <a:srgbClr val="16202A"/>
                </a:solidFill>
                <a:latin typeface="Arial"/>
              </a:rPr>
              <a:t>It is found late because nobody owns the metric:  </a:t>
            </a:r>
            <a:r>
              <a:rPr sz="1300" b="0">
                <a:solidFill>
                  <a:srgbClr val="4C6272"/>
                </a:solidFill>
                <a:latin typeface="Arial"/>
              </a:rPr>
              <a:t>cases surface from audits, tips or patient harm rather than from a control that worked.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75818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00" b="1">
                <a:solidFill>
                  <a:srgbClr val="C0392B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" y="3776472"/>
            <a:ext cx="10564063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300" b="1">
                <a:solidFill>
                  <a:srgbClr val="16202A"/>
                </a:solidFill>
                <a:latin typeface="Arial"/>
              </a:rPr>
              <a:t>The controls are known and cheap relative to the loss:  </a:t>
            </a:r>
            <a:r>
              <a:rPr sz="1300" b="0">
                <a:solidFill>
                  <a:srgbClr val="4C6272"/>
                </a:solidFill>
                <a:latin typeface="Arial"/>
              </a:rPr>
              <a:t>trended reconciliation, access proportionality, independent audit, and one named owner.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709160"/>
            <a:ext cx="11057839" cy="13716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709160"/>
            <a:ext cx="50292" cy="137160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837176"/>
            <a:ext cx="10692079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RECOMMENDATION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5166360"/>
            <a:ext cx="10692079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Fund a named diversion-prevention owner and a trended reconciliation programme. A single avoided six-figure settlement pays for it for years, and the documented cases are the evidence a board will act 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All figures computed from the DivertGuard registry via case_stats (the same source the site charts use).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686 cases across 51 states — the exposure is national, not local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2627299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83080"/>
            <a:ext cx="54864" cy="141732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929384"/>
            <a:ext cx="2261539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005EB8"/>
                </a:solidFill>
                <a:latin typeface="Arial"/>
              </a:rPr>
              <a:t>686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496312"/>
            <a:ext cx="2261539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4C6272"/>
                </a:solidFill>
                <a:latin typeface="Arial"/>
              </a:rPr>
              <a:t>documented diversion and compliance cases in the public record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7107" y="1783080"/>
            <a:ext cx="2627299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77107" y="1783080"/>
            <a:ext cx="54864" cy="14173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78275" y="1929384"/>
            <a:ext cx="2261539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C0392B"/>
                </a:solidFill>
                <a:latin typeface="Arial"/>
              </a:rPr>
              <a:t>51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8275" y="2496312"/>
            <a:ext cx="2261539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4C6272"/>
                </a:solidFill>
                <a:latin typeface="Arial"/>
              </a:rPr>
              <a:t>states represented — every region of the 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87287" y="1783080"/>
            <a:ext cx="2627299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87287" y="1783080"/>
            <a:ext cx="54864" cy="141732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8455" y="1929384"/>
            <a:ext cx="2261539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005EB8"/>
                </a:solidFill>
                <a:latin typeface="Arial"/>
              </a:rPr>
              <a:t>$43.5M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8455" y="2496312"/>
            <a:ext cx="2261539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4C6272"/>
                </a:solidFill>
                <a:latin typeface="Arial"/>
              </a:rPr>
              <a:t>recorded settlements, fines and penalties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97467" y="1783080"/>
            <a:ext cx="2627299" cy="1417320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97467" y="1783080"/>
            <a:ext cx="54864" cy="14173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98635" y="1929384"/>
            <a:ext cx="2261539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C0392B"/>
                </a:solidFill>
                <a:latin typeface="Arial"/>
              </a:rPr>
              <a:t>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98635" y="2496312"/>
            <a:ext cx="2261539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4C6272"/>
                </a:solidFill>
                <a:latin typeface="Arial"/>
              </a:rPr>
              <a:t>cases involving a death or fatal overdose</a:t>
            </a:r>
          </a:p>
        </p:txBody>
      </p:sp>
      <p:pic>
        <p:nvPicPr>
          <p:cNvPr id="22" name="Picture 21" descr="who-pay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642" y="3429000"/>
            <a:ext cx="3312646" cy="25146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648739" y="3566160"/>
            <a:ext cx="4976027" cy="132588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648739" y="3566160"/>
            <a:ext cx="50292" cy="132588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31619" y="3694176"/>
            <a:ext cx="4610267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WHO PAYS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31619" y="4023360"/>
            <a:ext cx="4610267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Organisations are penalised for the control failure, not only the individual. Every figure is an amount stated in a cited public record.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Sources: state board orders, agency releases, court and settlement records, news reports — each case page links its own.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COMPLICATION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Oxycodone and fentanyl account for 45% of all named substances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dru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127" y="1737360"/>
            <a:ext cx="5549462" cy="4023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54523" y="1783080"/>
            <a:ext cx="3870243" cy="14630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54523" y="1783080"/>
            <a:ext cx="50292" cy="146304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37403" y="191109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WHAT THIS MEANS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7403" y="2240280"/>
            <a:ext cx="3504483" cy="8961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Two drugs dominate the public record. A programme that trends only total waste would miss the concentration that matters.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4523" y="3429000"/>
            <a:ext cx="3870243" cy="2103120"/>
          </a:xfrm>
          <a:prstGeom prst="rect">
            <a:avLst/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54523" y="3429000"/>
            <a:ext cx="50292" cy="21031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37403" y="3557016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C0392B"/>
                </a:solidFill>
                <a:latin typeface="Arial"/>
              </a:rPr>
              <a:t>READ IT CAREFULLY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7403" y="3886200"/>
            <a:ext cx="3504483" cy="153619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Counts come from what the record names, so a drug that is rarely named is not evidence it is rarely diverted — propofol and midazolam are almost certainly under-documented in public board records.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registry, 686 cases. Chart and table share one parser, so they cannot disagree.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COMPLICATION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Hospitals and retail pharmacies carry 73% of documented exposure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ett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127" y="1737360"/>
            <a:ext cx="5549462" cy="4023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54523" y="1783080"/>
            <a:ext cx="3870243" cy="2194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54523" y="1783080"/>
            <a:ext cx="50292" cy="219456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37403" y="191109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THE CONTROL 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7403" y="2240280"/>
            <a:ext cx="3504483" cy="1627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These are the settings with the largest controlled-substance footprint and the most handoffs between dispensing, administration and waste — which is exactly where reconciliation has to close the loop.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4523" y="4160520"/>
            <a:ext cx="3870243" cy="1371600"/>
          </a:xfrm>
          <a:prstGeom prst="rect">
            <a:avLst/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54523" y="4160520"/>
            <a:ext cx="50292" cy="13716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37403" y="4288536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C0392B"/>
                </a:solidFill>
                <a:latin typeface="Arial"/>
              </a:rPr>
              <a:t>SMALLER SITES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7403" y="4617720"/>
            <a:ext cx="3504483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Long-term care, home health and ambulatory surgery appear too, and usually with fewer witnesses per transaction.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Setting named in each case record; cases naming no setting are excluded, not guessed.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COMPLICATION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Nursing roles appear in the majority of documented cases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role-drug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426" y="1737360"/>
            <a:ext cx="2992862" cy="4023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54523" y="1783080"/>
            <a:ext cx="3870243" cy="201168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54523" y="1783080"/>
            <a:ext cx="50292" cy="201168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37403" y="191109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WHERE TO LOOK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7403" y="2240280"/>
            <a:ext cx="3504483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Registered nurse (RN) is the most common single role (145 cases). Reading the matrix across a row shows which substances that role actually handles, which is more specific than role or drug alone.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4523" y="3977639"/>
            <a:ext cx="3870243" cy="1554480"/>
          </a:xfrm>
          <a:prstGeom prst="rect">
            <a:avLst/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54523" y="3977639"/>
            <a:ext cx="50292" cy="15544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37403" y="410565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C0392B"/>
                </a:solidFill>
                <a:latin typeface="Arial"/>
              </a:rPr>
              <a:t>FAIRNESS CHECK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7403" y="4434840"/>
            <a:ext cx="3504483" cy="9875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This is a record of who was caught and published, not a claim about who diverts. Roles are taken from each record; cases naming none are excluded.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Roles and substances parsed from the same records as the tables on the statistics page.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COMPLICATION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Health systems have paid $32.8M — about 3x what individuals paid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penal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99" y="1737360"/>
            <a:ext cx="4481717" cy="4023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54523" y="1783080"/>
            <a:ext cx="3870243" cy="201168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54523" y="1783080"/>
            <a:ext cx="50292" cy="201168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37403" y="191109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THE ARITHMETIC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7403" y="2240280"/>
            <a:ext cx="3504483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$32.8M across 37 organisational cases. A single avoided six-figure settlement funds a prevention programme for years.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4523" y="3977639"/>
            <a:ext cx="3870243" cy="1554480"/>
          </a:xfrm>
          <a:prstGeom prst="rect">
            <a:avLst/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54523" y="3977639"/>
            <a:ext cx="50292" cy="15544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37403" y="4105655"/>
            <a:ext cx="3504483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C0392B"/>
                </a:solidFill>
                <a:latin typeface="Arial"/>
              </a:rPr>
              <a:t>THE CAVEAT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7403" y="4434840"/>
            <a:ext cx="3504483" cy="9875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A settlement is not a finding of liability, and these are separate matters over many years — not a single-year total.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Amounts only where a cited public record states a figure; individual and facility totals kept separate.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COMPLICATION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22 documented cases involve a death or fatal overdose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110578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 b="0">
                <a:solidFill>
                  <a:srgbClr val="4C6272"/>
                </a:solidFill>
                <a:latin typeface="Arial"/>
              </a:rPr>
              <a:t>This is the number that ends the debate about whether prevention is a safety matter or a finance matter.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286000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2286000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2368296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2359152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UT Southwestern Pays $4.5M Over Staff Fentanyl Diversion and Two Nurse Overdose Deaths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847" y="2286000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95847" y="2286000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42151" y="2368296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NH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9351" y="2359152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Cheshire Medical Center Pays $2 Million After Nurse Stole Fentanyl IV Bags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999232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999232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081528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NH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072384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Traveling Radiologic Technologist Sentenced for Fentanyl Diversion and Multistate Hepatitis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5847" y="2999232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95847" y="2999232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42151" y="3081528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MA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9351" y="3072384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Haverhill Nurse Sentenced for Tampering with Hospice Patient's Morphine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3712464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12464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3232" y="3794760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PA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3785616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Bucks County Dentist Pays $150,000 for Opioid Diversion and Recordkeeping Violations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5847" y="3712464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95847" y="3712464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42151" y="3794760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VA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99351" y="3785616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Virginia Rite Aid Pharmacist Pleads Guilty to Filling Fraudulent Prescriptions in Pets' Name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425696"/>
            <a:ext cx="5346039" cy="603504"/>
          </a:xfrm>
          <a:prstGeom prst="rect">
            <a:avLst/>
          </a:prstGeom>
          <a:solidFill>
            <a:srgbClr val="FFFFFF"/>
          </a:solidFill>
          <a:ln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425696"/>
            <a:ext cx="45720" cy="6035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3232" y="4507992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MA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4498848"/>
            <a:ext cx="4660239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sz="1050" b="0">
                <a:solidFill>
                  <a:srgbClr val="16202A"/>
                </a:solidFill>
                <a:latin typeface="Arial"/>
              </a:rPr>
              <a:t>Westfield Nursing Facility Nurse Diluted Hospice Patient's Morphine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Cases where the public record states a death, overdose or fatal consequence; 22 of 686 cases.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RESOLUTION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Diversion surfaces at five stages — and every stage has a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447" y="1737360"/>
            <a:ext cx="2923663" cy="4023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33366" y="1783080"/>
            <a:ext cx="4091400" cy="21031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33366" y="1783080"/>
            <a:ext cx="50292" cy="210312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16246" y="1911095"/>
            <a:ext cx="37256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005EB8"/>
                </a:solidFill>
                <a:latin typeface="Arial"/>
              </a:rPr>
              <a:t>THE PATTERN THAT REPEATS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6246" y="2240280"/>
            <a:ext cx="3725640" cy="153619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Waste is documented but never trended. Discrepancies are closed locally as clerical error. Access is broad. Nobody owns the metric, so nobody sees the drift.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33366" y="4023360"/>
            <a:ext cx="4091400" cy="1508760"/>
          </a:xfrm>
          <a:prstGeom prst="rect">
            <a:avLst/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533366" y="4023360"/>
            <a:ext cx="50292" cy="1508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6246" y="4151376"/>
            <a:ext cx="37256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>
                <a:solidFill>
                  <a:srgbClr val="C0392B"/>
                </a:solidFill>
                <a:latin typeface="Arial"/>
              </a:rPr>
              <a:t>WHY IT IS FOUND LATE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6246" y="4480560"/>
            <a:ext cx="3725640" cy="9418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150" b="0">
                <a:solidFill>
                  <a:srgbClr val="16202A"/>
                </a:solidFill>
                <a:latin typeface="Arial"/>
              </a:rPr>
              <a:t>Detection usually comes from an audit, a tip or a patient harmed — rarely from the control itself.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Stages and controls as described in the registry's own case records.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02336"/>
            <a:ext cx="50292" cy="2560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365759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>
                <a:solidFill>
                  <a:srgbClr val="C0392B"/>
                </a:solidFill>
                <a:latin typeface="Arial"/>
              </a:rPr>
              <a:t>RECOMMENDATION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2100" b="1">
                <a:solidFill>
                  <a:srgbClr val="16202A"/>
                </a:solidFill>
                <a:latin typeface="Arial"/>
              </a:rPr>
              <a:t>Start with trended reconciliation and one named owner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408176"/>
            <a:ext cx="11057839" cy="20116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73736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50" b="1">
                <a:solidFill>
                  <a:srgbClr val="C0392B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9264" y="1755648"/>
            <a:ext cx="10564063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250" b="1">
                <a:solidFill>
                  <a:srgbClr val="16202A"/>
                </a:solidFill>
                <a:latin typeface="Arial"/>
              </a:rPr>
              <a:t>Reconciliation that trends:  </a:t>
            </a:r>
            <a:r>
              <a:rPr sz="1250" b="0">
                <a:solidFill>
                  <a:srgbClr val="4C6272"/>
                </a:solidFill>
                <a:latin typeface="Arial"/>
              </a:rPr>
              <a:t>waste, override, dispensing and return matched per user and per shift — not filed, trended.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34086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50" b="1">
                <a:solidFill>
                  <a:srgbClr val="C0392B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" y="2359152"/>
            <a:ext cx="10564063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250" b="1">
                <a:solidFill>
                  <a:srgbClr val="16202A"/>
                </a:solidFill>
                <a:latin typeface="Arial"/>
              </a:rPr>
              <a:t>Access proportionality:  </a:t>
            </a:r>
            <a:r>
              <a:rPr sz="1250" b="0">
                <a:solidFill>
                  <a:srgbClr val="4C6272"/>
                </a:solidFill>
                <a:latin typeface="Arial"/>
              </a:rPr>
              <a:t>the smallest number of people who can reach each substance, reviewed quarterly.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94436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50" b="1">
                <a:solidFill>
                  <a:srgbClr val="C0392B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" y="2962656"/>
            <a:ext cx="10564063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250" b="1">
                <a:solidFill>
                  <a:srgbClr val="16202A"/>
                </a:solidFill>
                <a:latin typeface="Arial"/>
              </a:rPr>
              <a:t>Independent audits on a schedule:  </a:t>
            </a:r>
            <a:r>
              <a:rPr sz="1250" b="0">
                <a:solidFill>
                  <a:srgbClr val="4C6272"/>
                </a:solidFill>
                <a:latin typeface="Arial"/>
              </a:rPr>
              <a:t>with results reported to a body that can act on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54787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50" b="1">
                <a:solidFill>
                  <a:srgbClr val="C0392B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" y="3566160"/>
            <a:ext cx="10564063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250" b="1">
                <a:solidFill>
                  <a:srgbClr val="16202A"/>
                </a:solidFill>
                <a:latin typeface="Arial"/>
              </a:rPr>
              <a:t>A named owner and a metric:  </a:t>
            </a:r>
            <a:r>
              <a:rPr sz="1250" b="0">
                <a:solidFill>
                  <a:srgbClr val="4C6272"/>
                </a:solidFill>
                <a:latin typeface="Arial"/>
              </a:rPr>
              <a:t>with a documented escalation path that does not depend on a manager volunteering 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15137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50" b="1">
                <a:solidFill>
                  <a:srgbClr val="C0392B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9264" y="4169663"/>
            <a:ext cx="10564063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95000"/>
              </a:lnSpc>
              <a:spcAft>
                <a:spcPts val="400"/>
              </a:spcAft>
            </a:pPr>
            <a:r>
              <a:rPr sz="1250" b="1">
                <a:solidFill>
                  <a:srgbClr val="16202A"/>
                </a:solidFill>
                <a:latin typeface="Arial"/>
              </a:rPr>
              <a:t>Board-facing evidence:  </a:t>
            </a:r>
            <a:r>
              <a:rPr sz="1250" b="0">
                <a:solidFill>
                  <a:srgbClr val="4C6272"/>
                </a:solidFill>
                <a:latin typeface="Arial"/>
              </a:rPr>
              <a:t>the artefacts you could hand a surveyor today to show the programme was operating.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937760"/>
            <a:ext cx="11057839" cy="1051560"/>
          </a:xfrm>
          <a:prstGeom prst="rect">
            <a:avLst/>
          </a:prstGeom>
          <a:solidFill>
            <a:srgbClr val="005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5074920"/>
            <a:ext cx="10600639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C0392B"/>
                </a:solidFill>
                <a:latin typeface="Arial"/>
              </a:rPr>
              <a:t>Next step:  </a:t>
            </a:r>
            <a:r>
              <a:rPr sz="1300" b="0">
                <a:solidFill>
                  <a:srgbClr val="FFFFFF"/>
                </a:solidFill>
                <a:latin typeface="Arial"/>
              </a:rPr>
              <a:t>run the free self-assessment at drugdiversionprevention.com, then take the two highest-risk units and trend waste and overrides for one quarter.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103263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Every figure in this deck comes from the DivertGuard registry (686 cases, 51 states), each with a cited public source.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93247" y="6437376"/>
            <a:ext cx="731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850" b="0">
                <a:solidFill>
                  <a:srgbClr val="4C6272"/>
                </a:solidFill>
                <a:latin typeface="Arial"/>
              </a:rPr>
              <a:t>DivertGuard  | 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